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5" r:id="rId4"/>
    <p:sldMasterId id="2147483656" r:id="rId5"/>
  </p:sldMasterIdLst>
  <p:notesMasterIdLst>
    <p:notesMasterId r:id="rId17"/>
  </p:notesMasterIdLst>
  <p:sldIdLst>
    <p:sldId id="256" r:id="rId6"/>
    <p:sldId id="271" r:id="rId7"/>
    <p:sldId id="267" r:id="rId8"/>
    <p:sldId id="274" r:id="rId9"/>
    <p:sldId id="279" r:id="rId10"/>
    <p:sldId id="280" r:id="rId11"/>
    <p:sldId id="281" r:id="rId12"/>
    <p:sldId id="276" r:id="rId13"/>
    <p:sldId id="270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351"/>
    <a:srgbClr val="264EA3"/>
    <a:srgbClr val="6D7683"/>
    <a:srgbClr val="103B60"/>
    <a:srgbClr val="15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5EED5-C09F-4DEE-9AD1-FCE45D02CFF4}" v="910" dt="2025-10-02T12:19:24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3447" autoAdjust="0"/>
  </p:normalViewPr>
  <p:slideViewPr>
    <p:cSldViewPr snapToGrid="0">
      <p:cViewPr varScale="1">
        <p:scale>
          <a:sx n="47" d="100"/>
          <a:sy n="47" d="100"/>
        </p:scale>
        <p:origin x="125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IANO GONZALVO Javier" userId="403f2029-1247-4a17-a99c-d2ed5e68d498" providerId="ADAL" clId="{2A5498C2-8A8A-4DBA-8A7E-4635EE68B1D6}"/>
    <pc:docChg chg="undo custSel modSld">
      <pc:chgData name="SORIANO GONZALVO Javier" userId="403f2029-1247-4a17-a99c-d2ed5e68d498" providerId="ADAL" clId="{2A5498C2-8A8A-4DBA-8A7E-4635EE68B1D6}" dt="2025-10-02T13:03:24.195" v="230" actId="255"/>
      <pc:docMkLst>
        <pc:docMk/>
      </pc:docMkLst>
      <pc:sldChg chg="modSp mod">
        <pc:chgData name="SORIANO GONZALVO Javier" userId="403f2029-1247-4a17-a99c-d2ed5e68d498" providerId="ADAL" clId="{2A5498C2-8A8A-4DBA-8A7E-4635EE68B1D6}" dt="2025-10-02T13:01:54.537" v="211" actId="108"/>
        <pc:sldMkLst>
          <pc:docMk/>
          <pc:sldMk cId="2607644169" sldId="270"/>
        </pc:sldMkLst>
        <pc:spChg chg="mod">
          <ac:chgData name="SORIANO GONZALVO Javier" userId="403f2029-1247-4a17-a99c-d2ed5e68d498" providerId="ADAL" clId="{2A5498C2-8A8A-4DBA-8A7E-4635EE68B1D6}" dt="2025-10-02T13:01:54.537" v="211" actId="108"/>
          <ac:spMkLst>
            <pc:docMk/>
            <pc:sldMk cId="2607644169" sldId="270"/>
            <ac:spMk id="9" creationId="{02031724-57D6-C0F2-9891-0077E51FA0E2}"/>
          </ac:spMkLst>
        </pc:spChg>
      </pc:sldChg>
      <pc:sldChg chg="modSp mod">
        <pc:chgData name="SORIANO GONZALVO Javier" userId="403f2029-1247-4a17-a99c-d2ed5e68d498" providerId="ADAL" clId="{2A5498C2-8A8A-4DBA-8A7E-4635EE68B1D6}" dt="2025-10-02T13:03:24.195" v="230" actId="255"/>
        <pc:sldMkLst>
          <pc:docMk/>
          <pc:sldMk cId="1661019678" sldId="274"/>
        </pc:sldMkLst>
        <pc:spChg chg="mod">
          <ac:chgData name="SORIANO GONZALVO Javier" userId="403f2029-1247-4a17-a99c-d2ed5e68d498" providerId="ADAL" clId="{2A5498C2-8A8A-4DBA-8A7E-4635EE68B1D6}" dt="2025-10-02T13:02:29.665" v="216" actId="1036"/>
          <ac:spMkLst>
            <pc:docMk/>
            <pc:sldMk cId="1661019678" sldId="274"/>
            <ac:spMk id="8" creationId="{97216F38-166E-59A5-89D4-D3A96EE0F791}"/>
          </ac:spMkLst>
        </pc:spChg>
        <pc:spChg chg="mod">
          <ac:chgData name="SORIANO GONZALVO Javier" userId="403f2029-1247-4a17-a99c-d2ed5e68d498" providerId="ADAL" clId="{2A5498C2-8A8A-4DBA-8A7E-4635EE68B1D6}" dt="2025-10-02T13:03:24.195" v="230" actId="255"/>
          <ac:spMkLst>
            <pc:docMk/>
            <pc:sldMk cId="1661019678" sldId="274"/>
            <ac:spMk id="9" creationId="{D7C8D0C8-BB98-C254-75EE-E2E082894DD7}"/>
          </ac:spMkLst>
        </pc:spChg>
      </pc:sldChg>
      <pc:sldChg chg="modSp mod">
        <pc:chgData name="SORIANO GONZALVO Javier" userId="403f2029-1247-4a17-a99c-d2ed5e68d498" providerId="ADAL" clId="{2A5498C2-8A8A-4DBA-8A7E-4635EE68B1D6}" dt="2025-10-02T13:01:09.142" v="204" actId="313"/>
        <pc:sldMkLst>
          <pc:docMk/>
          <pc:sldMk cId="1395580610" sldId="276"/>
        </pc:sldMkLst>
        <pc:spChg chg="mod">
          <ac:chgData name="SORIANO GONZALVO Javier" userId="403f2029-1247-4a17-a99c-d2ed5e68d498" providerId="ADAL" clId="{2A5498C2-8A8A-4DBA-8A7E-4635EE68B1D6}" dt="2025-10-02T13:01:09.142" v="204" actId="313"/>
          <ac:spMkLst>
            <pc:docMk/>
            <pc:sldMk cId="1395580610" sldId="276"/>
            <ac:spMk id="9" creationId="{5513D03E-57CA-ECC7-76A8-6A7FDB3CF935}"/>
          </ac:spMkLst>
        </pc:spChg>
      </pc:sldChg>
      <pc:sldChg chg="modSp mod">
        <pc:chgData name="SORIANO GONZALVO Javier" userId="403f2029-1247-4a17-a99c-d2ed5e68d498" providerId="ADAL" clId="{2A5498C2-8A8A-4DBA-8A7E-4635EE68B1D6}" dt="2025-10-02T13:03:15.310" v="226" actId="255"/>
        <pc:sldMkLst>
          <pc:docMk/>
          <pc:sldMk cId="1721823822" sldId="279"/>
        </pc:sldMkLst>
        <pc:spChg chg="mod">
          <ac:chgData name="SORIANO GONZALVO Javier" userId="403f2029-1247-4a17-a99c-d2ed5e68d498" providerId="ADAL" clId="{2A5498C2-8A8A-4DBA-8A7E-4635EE68B1D6}" dt="2025-10-02T13:02:24.646" v="214" actId="1036"/>
          <ac:spMkLst>
            <pc:docMk/>
            <pc:sldMk cId="1721823822" sldId="279"/>
            <ac:spMk id="2" creationId="{11948615-E02C-F27E-37C6-9D8F17E7A7BB}"/>
          </ac:spMkLst>
        </pc:spChg>
        <pc:spChg chg="mod">
          <ac:chgData name="SORIANO GONZALVO Javier" userId="403f2029-1247-4a17-a99c-d2ed5e68d498" providerId="ADAL" clId="{2A5498C2-8A8A-4DBA-8A7E-4635EE68B1D6}" dt="2025-10-02T13:03:15.310" v="226" actId="255"/>
          <ac:spMkLst>
            <pc:docMk/>
            <pc:sldMk cId="1721823822" sldId="279"/>
            <ac:spMk id="9" creationId="{F47E192C-D4AC-F69C-D17A-B66C26265B68}"/>
          </ac:spMkLst>
        </pc:spChg>
      </pc:sldChg>
      <pc:sldChg chg="modSp mod">
        <pc:chgData name="SORIANO GONZALVO Javier" userId="403f2029-1247-4a17-a99c-d2ed5e68d498" providerId="ADAL" clId="{2A5498C2-8A8A-4DBA-8A7E-4635EE68B1D6}" dt="2025-10-02T13:00:51.420" v="202" actId="255"/>
        <pc:sldMkLst>
          <pc:docMk/>
          <pc:sldMk cId="3066541772" sldId="280"/>
        </pc:sldMkLst>
        <pc:spChg chg="mod">
          <ac:chgData name="SORIANO GONZALVO Javier" userId="403f2029-1247-4a17-a99c-d2ed5e68d498" providerId="ADAL" clId="{2A5498C2-8A8A-4DBA-8A7E-4635EE68B1D6}" dt="2025-10-02T13:00:51.420" v="202" actId="255"/>
          <ac:spMkLst>
            <pc:docMk/>
            <pc:sldMk cId="3066541772" sldId="280"/>
            <ac:spMk id="9" creationId="{734E24E8-2D69-EF6B-DD44-F2C48CF91091}"/>
          </ac:spMkLst>
        </pc:spChg>
      </pc:sldChg>
      <pc:sldChg chg="modSp mod">
        <pc:chgData name="SORIANO GONZALVO Javier" userId="403f2029-1247-4a17-a99c-d2ed5e68d498" providerId="ADAL" clId="{2A5498C2-8A8A-4DBA-8A7E-4635EE68B1D6}" dt="2025-10-02T12:35:59.091" v="1" actId="12"/>
        <pc:sldMkLst>
          <pc:docMk/>
          <pc:sldMk cId="2518216067" sldId="281"/>
        </pc:sldMkLst>
        <pc:spChg chg="mod">
          <ac:chgData name="SORIANO GONZALVO Javier" userId="403f2029-1247-4a17-a99c-d2ed5e68d498" providerId="ADAL" clId="{2A5498C2-8A8A-4DBA-8A7E-4635EE68B1D6}" dt="2025-10-02T12:35:59.091" v="1" actId="12"/>
          <ac:spMkLst>
            <pc:docMk/>
            <pc:sldMk cId="2518216067" sldId="281"/>
            <ac:spMk id="9" creationId="{D8B64221-6C03-8077-AD00-7C8253AFEF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566A3-FA73-4044-B777-8AB49E01B2C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F551-2275-4F7E-8421-2A841E303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9F551-2275-4F7E-8421-2A841E303C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2E81A-72B3-0528-99B3-B8CAE04F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417AAE-CA33-F6E1-832E-3363F82E6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5B8C3-3EC9-1FE6-4B57-7101EE02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76D0A-CC9C-B491-4162-93AF6BB1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715A3-80EB-0B0F-A453-E9F88F2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A4A58-F318-A530-8BEE-A0FA1E44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5AC77-B5AB-8FAB-889A-F13DFBE12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E7B5B0-41C8-7B1D-FE10-1E41A688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3B7162-3BC7-FB80-F9A2-A4589015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02163-F3A3-E983-A620-F430F5C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54DB8-5649-98EF-43DD-B06BAA81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F3F91-DD23-D1E3-9774-563EA9677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4E045-2537-C3A1-343D-5837EAD3E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95F46-E43C-7C72-D52F-C4249CD8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B594A-CDF5-520C-FD75-E5C7E2EF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0D2DC-CCD8-3726-F322-DDA5E38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19C493-462A-1280-A8DB-BC0C98489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4E73E-8CF9-6E54-F334-C363B502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94EC-4BAD-1D47-B963-51FEB51BC59A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E060D-D62A-7CB9-D8A0-23F4DEF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63860-EA67-8B33-5472-1581739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116EC5-F5E9-DF75-E6A0-A7EEDE36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026"/>
            <a:ext cx="10515600" cy="388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D5005C-37F7-00BB-10D8-098063B1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7"/>
            <a:ext cx="10515600" cy="39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A0FE3-5873-D421-22ED-E5A8C98E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A94EC-4BAD-1D47-B963-51FEB51BC59A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56FA76-2747-EE5F-085E-9F4C8BD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D8F77-56BF-E700-3300-D2C7594E3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BD133-66B7-7744-8101-795E647EB396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51E7B6-AAB1-3867-A98F-74B5555293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94" y="-12562"/>
            <a:ext cx="12226787" cy="7789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19EEE8-A69E-1071-F111-1B47F9A07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" y="181210"/>
            <a:ext cx="3955774" cy="411243"/>
          </a:xfrm>
          <a:prstGeom prst="rect">
            <a:avLst/>
          </a:prstGeom>
        </p:spPr>
      </p:pic>
      <p:pic>
        <p:nvPicPr>
          <p:cNvPr id="12" name="Imagen 11" descr="Logotipo&#10;&#10;El contenido generado por IA puede ser incorrecto.">
            <a:extLst>
              <a:ext uri="{FF2B5EF4-FFF2-40B4-BE49-F238E27FC236}">
                <a16:creationId xmlns:a16="http://schemas.microsoft.com/office/drawing/2014/main" id="{67CA53C6-D074-529C-E0FB-1781F305ADA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2" y="189184"/>
            <a:ext cx="1089991" cy="4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0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5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33C2D1-68F1-D7AB-AD13-767D037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9D94E-4229-D0EB-BAED-CDC0A992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1C16E-823F-7C82-83D5-1C02278C3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013476-DA17-ED47-9E03-003B241D53AD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0043E-EC8A-CB64-A666-896003DB7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34572-2C13-B7F8-598E-B444C44CD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BA-E110-C446-9338-1AC430A7862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30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www.juve-patent.com/sponsored/simmons-simmons-llp/upc-statistics-60-success-rate-patentees-rapid-and-further-key-insights/" TargetMode="External"/><Relationship Id="rId4" Type="http://schemas.openxmlformats.org/officeDocument/2006/relationships/hyperlink" Target="https://www.unifiedpatents.com/insights/2024/7/22/patent-dispute-report-2024-mid-year-repor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07FBD991-E83A-6BBE-6B0C-05807A3203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4942" cy="68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BA96-49F2-415A-A594-AF295F790E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4517" y="3809886"/>
            <a:ext cx="6494463" cy="647700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Mediation in Patent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9634B-A082-470D-8951-2140281A55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4517" y="5886738"/>
            <a:ext cx="6871855" cy="48026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Tobias Wuttke, UPC Representative, Bardehle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Pagenberg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PartG mbB</a:t>
            </a: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DBFA0194-A86B-9597-7FA1-7449B05C8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" y="377208"/>
            <a:ext cx="1713297" cy="718797"/>
          </a:xfrm>
          <a:prstGeom prst="rect">
            <a:avLst/>
          </a:prstGeom>
        </p:spPr>
      </p:pic>
      <p:pic>
        <p:nvPicPr>
          <p:cNvPr id="26" name="Imagen 2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DD00054-D03E-10F9-1666-C38C1227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83"/>
          <a:stretch>
            <a:fillRect/>
          </a:stretch>
        </p:blipFill>
        <p:spPr>
          <a:xfrm>
            <a:off x="490888" y="1341321"/>
            <a:ext cx="3830812" cy="1328285"/>
          </a:xfrm>
          <a:prstGeom prst="rect">
            <a:avLst/>
          </a:prstGeom>
        </p:spPr>
      </p:pic>
      <p:pic>
        <p:nvPicPr>
          <p:cNvPr id="27" name="Imagen 2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86775F8E-AEF4-7170-AE32-1BFEC1EA7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2" b="30707"/>
          <a:stretch>
            <a:fillRect/>
          </a:stretch>
        </p:blipFill>
        <p:spPr>
          <a:xfrm>
            <a:off x="490888" y="2669606"/>
            <a:ext cx="3830812" cy="3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CAEDE-FC6B-FB7D-559D-052403D3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6F1C00A-0EF9-B8F9-C7F5-7F1CE2433F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433" y="998971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Conclusion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AFF0117-7FF5-F5AC-64B7-17530264DF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783" y="1642341"/>
            <a:ext cx="1122416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/>
            <a:r>
              <a:rPr lang="en-US" sz="2400" dirty="0"/>
              <a:t>Mediation with many </a:t>
            </a:r>
            <a:r>
              <a:rPr lang="en-US" sz="2400" b="1" dirty="0"/>
              <a:t>upsides and growing relevance</a:t>
            </a:r>
            <a:r>
              <a:rPr lang="en-US" sz="2400" dirty="0"/>
              <a:t>, but dependent on </a:t>
            </a:r>
            <a:r>
              <a:rPr lang="en-US" sz="2400" b="1" dirty="0"/>
              <a:t>willingness</a:t>
            </a:r>
            <a:r>
              <a:rPr lang="en-US" sz="2400" dirty="0"/>
              <a:t> of the parties involved </a:t>
            </a:r>
          </a:p>
          <a:p>
            <a:pPr lvl="0">
              <a:spcBef>
                <a:spcPts val="1800"/>
              </a:spcBef>
            </a:pPr>
            <a:r>
              <a:rPr lang="en-US" sz="2400" dirty="0"/>
              <a:t>Despite support from authorities and courts, </a:t>
            </a:r>
            <a:r>
              <a:rPr lang="en-US" sz="2400" b="1" dirty="0"/>
              <a:t>not yet sufficiently well known</a:t>
            </a:r>
            <a:r>
              <a:rPr lang="en-US" sz="2400" dirty="0"/>
              <a:t> or accepted (partly also due to advice from attorneys)</a:t>
            </a:r>
          </a:p>
          <a:p>
            <a:pPr lvl="0">
              <a:spcBef>
                <a:spcPts val="1800"/>
              </a:spcBef>
            </a:pPr>
            <a:r>
              <a:rPr lang="en-US" sz="2400" b="1" dirty="0"/>
              <a:t>Objective and constructive approach</a:t>
            </a:r>
            <a:r>
              <a:rPr lang="en-US" sz="2400" dirty="0"/>
              <a:t>: should be seen as a complement to courts, not as competition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Flexible tool in </a:t>
            </a:r>
            <a:r>
              <a:rPr lang="en-US" b="1" dirty="0">
                <a:sym typeface="Wingdings" panose="05000000000000000000" pitchFamily="2" charset="2"/>
              </a:rPr>
              <a:t>every phase </a:t>
            </a:r>
            <a:r>
              <a:rPr lang="en-US" dirty="0">
                <a:sym typeface="Wingdings" panose="05000000000000000000" pitchFamily="2" charset="2"/>
              </a:rPr>
              <a:t>of a trial, particularly in advance of a trial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ym typeface="Wingdings" panose="05000000000000000000" pitchFamily="2" charset="2"/>
              </a:rPr>
              <a:t>Combination possible</a:t>
            </a:r>
            <a:r>
              <a:rPr lang="en-US" dirty="0">
                <a:sym typeface="Wingdings" panose="05000000000000000000" pitchFamily="2" charset="2"/>
              </a:rPr>
              <a:t>: e.g. settlements in court following mediation / “</a:t>
            </a:r>
            <a:r>
              <a:rPr lang="en-US" dirty="0" err="1">
                <a:sym typeface="Wingdings" panose="05000000000000000000" pitchFamily="2" charset="2"/>
              </a:rPr>
              <a:t>MedArb</a:t>
            </a:r>
            <a:r>
              <a:rPr lang="en-US" dirty="0">
                <a:sym typeface="Wingdings" panose="05000000000000000000" pitchFamily="2" charset="2"/>
              </a:rPr>
              <a:t>” to achieve binding agreement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dirty="0"/>
              <a:t>Awareness is growing at national / EU level, but </a:t>
            </a:r>
            <a:r>
              <a:rPr lang="en-US" b="1" dirty="0"/>
              <a:t>courts play a decisive role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/>
              <a:t>U.S. as a role model for court-ordered mediation)</a:t>
            </a:r>
          </a:p>
        </p:txBody>
      </p:sp>
    </p:spTree>
    <p:extLst>
      <p:ext uri="{BB962C8B-B14F-4D97-AF65-F5344CB8AC3E}">
        <p14:creationId xmlns:p14="http://schemas.microsoft.com/office/powerpoint/2010/main" val="183065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3C98F4A4-4300-BBA7-DA44-D4BE4BC07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3A141-5606-B507-3F31-38230CE2E3D3}"/>
              </a:ext>
            </a:extLst>
          </p:cNvPr>
          <p:cNvSpPr txBox="1"/>
          <p:nvPr/>
        </p:nvSpPr>
        <p:spPr>
          <a:xfrm>
            <a:off x="3438142" y="2521059"/>
            <a:ext cx="531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THANK YOU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wuttke@bardehle.de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944FCD78-CC06-865F-2928-BB8BD874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351" y="5330031"/>
            <a:ext cx="1713297" cy="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14413"/>
            <a:ext cx="11053763" cy="3508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Patent Litigation U.S. – China – UPC – Germany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E08417-B5F1-8CFF-2E8B-D9F57F99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3" y="1682934"/>
            <a:ext cx="4745211" cy="28354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ABA141-89EA-772D-2AC1-90FA6577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55" y="4538054"/>
            <a:ext cx="3650580" cy="203753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1803AAB-832A-8F70-4705-E1D710B483C2}"/>
              </a:ext>
            </a:extLst>
          </p:cNvPr>
          <p:cNvSpPr txBox="1"/>
          <p:nvPr/>
        </p:nvSpPr>
        <p:spPr>
          <a:xfrm>
            <a:off x="1138982" y="4416603"/>
            <a:ext cx="26276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hlinkClick r:id="rId4"/>
              </a:rPr>
              <a:t>Patent Dispute Report: 2024 Mid-Year Report — Unified Patents</a:t>
            </a:r>
            <a:endParaRPr lang="de-DE" sz="7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B2E6EEA-C11D-C6A0-6892-F40064E35209}"/>
              </a:ext>
            </a:extLst>
          </p:cNvPr>
          <p:cNvSpPr txBox="1"/>
          <p:nvPr/>
        </p:nvSpPr>
        <p:spPr>
          <a:xfrm>
            <a:off x="877610" y="6575587"/>
            <a:ext cx="36851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5"/>
              </a:rPr>
              <a:t>UPC Statistics: 60% Success Rate Patentees, Rapid, and Further Key Insights - JUVE Patent</a:t>
            </a:r>
            <a:endParaRPr lang="de-DE" sz="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92A2E78-5423-F7B8-AC70-30571DFD7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5953" y="4383429"/>
            <a:ext cx="4278964" cy="21707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D745E8D-BC4A-8A4A-6251-2607A247AD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953" y="1616183"/>
            <a:ext cx="3346725" cy="25891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D9D0472-7DA1-D7CD-F834-F31D3C154513}"/>
              </a:ext>
            </a:extLst>
          </p:cNvPr>
          <p:cNvSpPr txBox="1"/>
          <p:nvPr/>
        </p:nvSpPr>
        <p:spPr>
          <a:xfrm>
            <a:off x="340226" y="1431517"/>
            <a:ext cx="85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U.S.: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65CD3D-F98B-5011-FF80-0FF8B7380AAD}"/>
              </a:ext>
            </a:extLst>
          </p:cNvPr>
          <p:cNvSpPr txBox="1"/>
          <p:nvPr/>
        </p:nvSpPr>
        <p:spPr>
          <a:xfrm>
            <a:off x="5670331" y="1450694"/>
            <a:ext cx="85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China: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13EF6A5-C9E1-E83D-12EE-73BF0AEF001C}"/>
              </a:ext>
            </a:extLst>
          </p:cNvPr>
          <p:cNvSpPr txBox="1"/>
          <p:nvPr/>
        </p:nvSpPr>
        <p:spPr>
          <a:xfrm>
            <a:off x="5506045" y="4331965"/>
            <a:ext cx="117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Germany: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15D2B59-1BD3-A54D-6646-9B30A939140E}"/>
              </a:ext>
            </a:extLst>
          </p:cNvPr>
          <p:cNvSpPr txBox="1"/>
          <p:nvPr/>
        </p:nvSpPr>
        <p:spPr>
          <a:xfrm>
            <a:off x="9527815" y="3639792"/>
            <a:ext cx="23490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Data Source: Supreme People‘ Court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386BD1-2AA6-93CB-B963-5166FC4E474A}"/>
              </a:ext>
            </a:extLst>
          </p:cNvPr>
          <p:cNvSpPr txBox="1"/>
          <p:nvPr/>
        </p:nvSpPr>
        <p:spPr>
          <a:xfrm>
            <a:off x="374332" y="4585149"/>
            <a:ext cx="78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UPC:</a:t>
            </a:r>
          </a:p>
        </p:txBody>
      </p:sp>
    </p:spTree>
    <p:extLst>
      <p:ext uri="{BB962C8B-B14F-4D97-AF65-F5344CB8AC3E}">
        <p14:creationId xmlns:p14="http://schemas.microsoft.com/office/powerpoint/2010/main" val="417613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01725"/>
            <a:ext cx="11918950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pPr algn="ctr"/>
            <a:r>
              <a:rPr lang="en-US" dirty="0"/>
              <a:t>Patent infringement </a:t>
            </a:r>
            <a:endParaRPr lang="en-US" sz="2000" b="1" spc="-150" dirty="0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54068430-54A5-95C4-2D3E-CB7A6F922E30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3766644" y="667245"/>
            <a:ext cx="1405927" cy="297973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C2B016DE-7446-AB5E-C9D5-4F36485A9C5A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6819306" y="594318"/>
            <a:ext cx="1405927" cy="31255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86368F-4664-3799-F420-AC4BFC0873BD}"/>
              </a:ext>
            </a:extLst>
          </p:cNvPr>
          <p:cNvSpPr txBox="1"/>
          <p:nvPr/>
        </p:nvSpPr>
        <p:spPr>
          <a:xfrm>
            <a:off x="452761" y="2860076"/>
            <a:ext cx="5506714" cy="2554545"/>
          </a:xfrm>
          <a:prstGeom prst="rect">
            <a:avLst/>
          </a:prstGeom>
          <a:noFill/>
          <a:ln w="6350">
            <a:solidFill>
              <a:srgbClr val="264EA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 25 – Right to prevent the direct use of the invention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 owner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stop others </a:t>
            </a: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Making/offering/using/selling/importing/storing a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patented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Using/offering a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patented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Offering/selling/using/importing/storing a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obtained by a patented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6D768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CECE2-C26D-AD19-5067-51D66E20084D}"/>
              </a:ext>
            </a:extLst>
          </p:cNvPr>
          <p:cNvSpPr txBox="1"/>
          <p:nvPr/>
        </p:nvSpPr>
        <p:spPr>
          <a:xfrm>
            <a:off x="6096000" y="2860076"/>
            <a:ext cx="5506714" cy="2554545"/>
          </a:xfrm>
          <a:prstGeom prst="rect">
            <a:avLst/>
          </a:prstGeom>
          <a:noFill/>
          <a:ln w="6350">
            <a:solidFill>
              <a:srgbClr val="264EA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Article 26 – Right to prevent the indirect use of the invention</a:t>
            </a:r>
          </a:p>
          <a:p>
            <a:pPr>
              <a:spcBef>
                <a:spcPts val="600"/>
              </a:spcBef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Patent owner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stop others</a:t>
            </a: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Supplying/offering to supply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means</a:t>
            </a: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related to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elements </a:t>
            </a: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invention, if intended for (or suitable for) implementing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applies when the third party </a:t>
            </a:r>
            <a:r>
              <a:rPr lang="en-US" sz="1700" b="1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knows, or should know,</a:t>
            </a:r>
            <a:r>
              <a:rPr lang="en-US" sz="1700" dirty="0">
                <a:solidFill>
                  <a:srgbClr val="6D76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that such means will be used to put the invention into effect</a:t>
            </a:r>
            <a:endParaRPr lang="en-US" sz="1700" b="1" dirty="0">
              <a:solidFill>
                <a:srgbClr val="6D768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DD938D4-87EC-B0D3-99F3-8FBCE562002B}"/>
              </a:ext>
            </a:extLst>
          </p:cNvPr>
          <p:cNvSpPr txBox="1">
            <a:spLocks/>
          </p:cNvSpPr>
          <p:nvPr/>
        </p:nvSpPr>
        <p:spPr>
          <a:xfrm>
            <a:off x="2794453" y="2202784"/>
            <a:ext cx="633004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29435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en-US" sz="1600" spc="0" dirty="0"/>
              <a:t>UPCA as example</a:t>
            </a:r>
          </a:p>
        </p:txBody>
      </p:sp>
    </p:spTree>
    <p:extLst>
      <p:ext uri="{BB962C8B-B14F-4D97-AF65-F5344CB8AC3E}">
        <p14:creationId xmlns:p14="http://schemas.microsoft.com/office/powerpoint/2010/main" val="343690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FD4D2-8906-EBB2-06B9-A7C742AE2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7216F38-166E-59A5-89D4-D3A96EE0F7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118" y="919472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Growing relevance of ADR and especially Mediation 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7C8D0C8-BB98-C254-75EE-E2E082894D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118" y="1481879"/>
            <a:ext cx="9865158" cy="48872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Origins of ADR </a:t>
            </a:r>
            <a:r>
              <a:rPr lang="en-US" sz="2400" dirty="0"/>
              <a:t>and development in the </a:t>
            </a:r>
            <a:r>
              <a:rPr lang="en-US" sz="2400" b="1" dirty="0"/>
              <a:t>U.S. </a:t>
            </a:r>
            <a:r>
              <a:rPr lang="en-US" sz="2400" dirty="0"/>
              <a:t>since the 1970s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/>
              <a:t>Not mandatory, but </a:t>
            </a:r>
            <a:r>
              <a:rPr lang="en-US" sz="2100" b="1" dirty="0"/>
              <a:t>widely </a:t>
            </a:r>
            <a:r>
              <a:rPr lang="en-US" sz="2100" b="1" dirty="0" err="1"/>
              <a:t>recognised</a:t>
            </a:r>
            <a:r>
              <a:rPr lang="en-US" sz="2100" b="1" dirty="0"/>
              <a:t> </a:t>
            </a:r>
            <a:r>
              <a:rPr lang="en-US" sz="2100" dirty="0"/>
              <a:t>(e.g. mediation clauses in contracts)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/>
              <a:t>Development of combinations like “</a:t>
            </a:r>
            <a:r>
              <a:rPr lang="en-US" sz="2100" b="1" dirty="0"/>
              <a:t>Med/Arb</a:t>
            </a:r>
            <a:r>
              <a:rPr lang="en-US" sz="2100" dirty="0"/>
              <a:t>”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100" dirty="0">
                <a:sym typeface="Wingdings" panose="05000000000000000000" pitchFamily="2" charset="2"/>
              </a:rPr>
              <a:t>Party</a:t>
            </a:r>
            <a:r>
              <a:rPr lang="en-US" sz="2100" dirty="0"/>
              <a:t> </a:t>
            </a:r>
            <a:r>
              <a:rPr lang="en-US" sz="2100" b="1" dirty="0"/>
              <a:t>agreement in advance: </a:t>
            </a:r>
            <a:r>
              <a:rPr lang="en-US" sz="2100" dirty="0"/>
              <a:t>mediation first, but if unresolved, proceeding with a binding arbitration, with the mediator as their arbitrator</a:t>
            </a:r>
          </a:p>
          <a:p>
            <a:pPr marL="914400" lvl="2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/>
              <a:t>Mediation can also be </a:t>
            </a:r>
            <a:r>
              <a:rPr lang="en-US" sz="2100" b="1" dirty="0"/>
              <a:t>required or ordered by courts </a:t>
            </a:r>
            <a:r>
              <a:rPr lang="en-US" sz="2100" dirty="0"/>
              <a:t>(e.g. New York courts, the Second Circuit Court of Appeals and many others, which have procedural mechanisms for such mediations)</a:t>
            </a:r>
          </a:p>
          <a:p>
            <a:endParaRPr lang="en-US" sz="1500" dirty="0"/>
          </a:p>
        </p:txBody>
      </p:sp>
      <p:pic>
        <p:nvPicPr>
          <p:cNvPr id="4" name="Grafik 3" descr="Exponentielle Grafik mit einfarbiger Füllung">
            <a:extLst>
              <a:ext uri="{FF2B5EF4-FFF2-40B4-BE49-F238E27FC236}">
                <a16:creationId xmlns:a16="http://schemas.microsoft.com/office/drawing/2014/main" id="{F14EC39B-0326-55A4-BCF0-536B23E34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6696" y="1348773"/>
            <a:ext cx="1479332" cy="147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7DA72-B97E-9308-9EC1-E211E3DE9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47E192C-D4AC-F69C-D17A-B66C26265B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412" y="1468516"/>
            <a:ext cx="9867284" cy="4910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7400" b="1" dirty="0"/>
              <a:t>Growing publicity and support, </a:t>
            </a:r>
            <a:r>
              <a:rPr lang="en-US" sz="7400" dirty="0"/>
              <a:t>including from </a:t>
            </a:r>
            <a:r>
              <a:rPr lang="en-US" sz="7400" b="1" dirty="0"/>
              <a:t>international</a:t>
            </a:r>
            <a:r>
              <a:rPr lang="en-US" sz="7400" dirty="0"/>
              <a:t> and </a:t>
            </a:r>
            <a:r>
              <a:rPr lang="en-US" sz="7400" b="1" dirty="0"/>
              <a:t>European</a:t>
            </a:r>
            <a:r>
              <a:rPr lang="en-US" sz="7400" dirty="0"/>
              <a:t> authorities and courts, e.g.: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5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EU Initiatives</a:t>
            </a:r>
            <a:r>
              <a:rPr lang="en-US" sz="65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r>
              <a:rPr lang="en-US" sz="6500" dirty="0"/>
              <a:t>Mediation Directive,  EUIPO Mediation Centre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5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WIPO</a:t>
            </a:r>
            <a:r>
              <a:rPr lang="en-US" sz="6500" dirty="0"/>
              <a:t>: Mediation Rules &amp; WIPO Arbitration and Mediation Center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5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FRAND Context: </a:t>
            </a:r>
            <a:r>
              <a:rPr lang="en-US" sz="6500" dirty="0"/>
              <a:t>CJEU </a:t>
            </a:r>
            <a:r>
              <a:rPr lang="en-US" sz="6500" b="1" dirty="0"/>
              <a:t>Huawei/ZTE </a:t>
            </a:r>
            <a:r>
              <a:rPr lang="en-US" sz="6500" dirty="0"/>
              <a:t>judgement has led to growing recognition by authorities and courts of ADR in SEP/FRAND cases; FRAND ADR Case Management </a:t>
            </a:r>
            <a:r>
              <a:rPr lang="en-US" sz="6500" b="1" dirty="0"/>
              <a:t>Guidelines</a:t>
            </a:r>
            <a:r>
              <a:rPr lang="en-US" sz="6500" dirty="0"/>
              <a:t> (Munich IPDR Forum, 2018)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5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Court practice (Germany): </a:t>
            </a:r>
            <a:r>
              <a:rPr lang="en-US" sz="6500" dirty="0"/>
              <a:t>Implementation in pending litigation, e.g. Munich Regional Court I </a:t>
            </a:r>
            <a:r>
              <a:rPr lang="en-US" sz="6500" dirty="0">
                <a:sym typeface="Wingdings" panose="05000000000000000000" pitchFamily="2" charset="2"/>
              </a:rPr>
              <a:t> referral to a specially trained conciliation judge possible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5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UPC: </a:t>
            </a:r>
            <a:r>
              <a:rPr lang="en-US" sz="6500" dirty="0"/>
              <a:t>Art. 35 UPCA </a:t>
            </a:r>
            <a:r>
              <a:rPr lang="en-US" sz="6500" dirty="0">
                <a:sym typeface="Wingdings" panose="05000000000000000000" pitchFamily="2" charset="2"/>
              </a:rPr>
              <a:t> </a:t>
            </a:r>
            <a:r>
              <a:rPr lang="en-US" sz="6500" dirty="0"/>
              <a:t>Patent Mediation and Arbitration Centre (PMAC) of the UPC as a specialized institution for resolving patent disputes</a:t>
            </a:r>
          </a:p>
        </p:txBody>
      </p:sp>
      <p:pic>
        <p:nvPicPr>
          <p:cNvPr id="4" name="Grafik 3" descr="Exponentielle Grafik mit einfarbiger Füllung">
            <a:extLst>
              <a:ext uri="{FF2B5EF4-FFF2-40B4-BE49-F238E27FC236}">
                <a16:creationId xmlns:a16="http://schemas.microsoft.com/office/drawing/2014/main" id="{19B9743E-5A78-20E8-19B5-05C31515A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6696" y="1348773"/>
            <a:ext cx="1479332" cy="14793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48615-E02C-F27E-37C6-9D8F17E7A7BB}"/>
              </a:ext>
            </a:extLst>
          </p:cNvPr>
          <p:cNvSpPr txBox="1">
            <a:spLocks/>
          </p:cNvSpPr>
          <p:nvPr/>
        </p:nvSpPr>
        <p:spPr>
          <a:xfrm>
            <a:off x="569118" y="933120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150">
                <a:solidFill>
                  <a:srgbClr val="29435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Growing relevance of ADR and especially Mediation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2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FBC0-000D-0C8B-4B1E-DD011603C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804763-7251-2F9D-072B-6B2DD57670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996348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Growing relevance of ADR and especially Mediation 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34E24E8-2D69-EF6B-DD44-F2C48CF910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01198"/>
            <a:ext cx="10330542" cy="458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2300" dirty="0"/>
              <a:t>Mediation as a </a:t>
            </a:r>
            <a:r>
              <a:rPr lang="en-US" sz="2300" b="1" dirty="0"/>
              <a:t>non-binding</a:t>
            </a:r>
            <a:r>
              <a:rPr lang="en-US" sz="2300" dirty="0"/>
              <a:t> and </a:t>
            </a:r>
            <a:r>
              <a:rPr lang="en-US" sz="2300" b="1" dirty="0"/>
              <a:t>flexible</a:t>
            </a:r>
            <a:r>
              <a:rPr lang="en-US" sz="2300" dirty="0"/>
              <a:t> process to reach a settlement agreement universally applicable in many situations or phases of a dispute</a:t>
            </a:r>
            <a:endParaRPr lang="en-US" sz="2300" b="1" dirty="0"/>
          </a:p>
          <a:p>
            <a:pPr lvl="0"/>
            <a:endParaRPr lang="en-US" sz="2300" dirty="0"/>
          </a:p>
          <a:p>
            <a:pPr lvl="0">
              <a:lnSpc>
                <a:spcPct val="100000"/>
              </a:lnSpc>
            </a:pPr>
            <a:r>
              <a:rPr lang="en-US" sz="2300" dirty="0"/>
              <a:t>Suitable situations for mediation in </a:t>
            </a:r>
            <a:r>
              <a:rPr lang="en-US" sz="2300" b="1" dirty="0"/>
              <a:t>patent matters</a:t>
            </a:r>
            <a:r>
              <a:rPr lang="en-US" sz="2300" dirty="0"/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300" b="1" dirty="0"/>
              <a:t>Generally</a:t>
            </a:r>
            <a:r>
              <a:rPr lang="en-US" sz="2300" dirty="0"/>
              <a:t>: after exchange of written submissions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300" b="1" dirty="0"/>
              <a:t>In particular</a:t>
            </a:r>
            <a:r>
              <a:rPr lang="en-US" sz="2300" dirty="0"/>
              <a:t>: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300" dirty="0"/>
              <a:t>SEP/FRAND disputes/negotiations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300" dirty="0"/>
              <a:t>Lawsuits concerning the extent of damages for patent infringements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300" dirty="0"/>
              <a:t>Enforcement damages</a:t>
            </a:r>
          </a:p>
        </p:txBody>
      </p:sp>
      <p:pic>
        <p:nvPicPr>
          <p:cNvPr id="2" name="Grafik 1" descr="Exponentielle Grafik mit einfarbiger Füllung">
            <a:extLst>
              <a:ext uri="{FF2B5EF4-FFF2-40B4-BE49-F238E27FC236}">
                <a16:creationId xmlns:a16="http://schemas.microsoft.com/office/drawing/2014/main" id="{2D2027B6-F483-7621-DF39-EC9874F8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030" y="1348773"/>
            <a:ext cx="1339998" cy="13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701AA-B45E-17AD-27F5-9F3C6E1F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5FB19B-69F9-5DC7-C562-840A61C2F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020" y="1067022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Why Mediation?  Significant advantages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B64221-6C03-8077-AD00-7C8253AFEF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476" y="1699680"/>
            <a:ext cx="10721336" cy="5078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Self-determination:</a:t>
            </a:r>
            <a:r>
              <a:rPr lang="en-US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/>
              <a:t>choice of a </a:t>
            </a:r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neutral forum </a:t>
            </a:r>
            <a:r>
              <a:rPr lang="en-US" sz="2400" dirty="0"/>
              <a:t>for dispute resolution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IP context:</a:t>
            </a:r>
            <a:r>
              <a:rPr lang="en-US" sz="2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200" dirty="0" err="1"/>
              <a:t>globalisation</a:t>
            </a:r>
            <a:r>
              <a:rPr lang="en-US" sz="2200" dirty="0"/>
              <a:t> &amp; SEP/FRAND licensing →  multiple jurisdictions involved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Prevention of legal protection deficits: </a:t>
            </a:r>
            <a:r>
              <a:rPr lang="en-US" sz="2200" dirty="0"/>
              <a:t>avoids jurisdiction in IP-problematic countries/ “home court” advantages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Portfolio component:</a:t>
            </a:r>
            <a:r>
              <a:rPr lang="en-US" sz="22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200" dirty="0"/>
              <a:t>SEP portfolios span many patents → grounds for multi-court litigation and risk of conflicting rulings (especially outside UPC)</a:t>
            </a:r>
          </a:p>
          <a:p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Mediation can </a:t>
            </a:r>
            <a:r>
              <a:rPr lang="en-US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/>
              <a:t>cover entire SEP/patent portfolios → enables multinational resolution &amp; prevention of future disputes</a:t>
            </a:r>
          </a:p>
          <a:p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Selection of expert mediators:</a:t>
            </a:r>
            <a:r>
              <a:rPr lang="en-US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/>
              <a:t>technical/industry-specific expertise for complex patent cases</a:t>
            </a:r>
          </a:p>
        </p:txBody>
      </p:sp>
      <p:pic>
        <p:nvPicPr>
          <p:cNvPr id="3" name="Grafik 2" descr="Lichter an mit einfarbiger Füllung">
            <a:extLst>
              <a:ext uri="{FF2B5EF4-FFF2-40B4-BE49-F238E27FC236}">
                <a16:creationId xmlns:a16="http://schemas.microsoft.com/office/drawing/2014/main" id="{564C14CF-137D-DE75-A28E-442196D88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239" y="852104"/>
            <a:ext cx="1412125" cy="14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72B6-55C8-FBD0-3395-08C310812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F786CC5-D785-C749-8A58-18BD128823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118" y="1051375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dirty="0"/>
              <a:t>Why Mediation?  Significant advantages</a:t>
            </a:r>
            <a:endParaRPr lang="en-US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13D03E-57CA-ECC7-76A8-6A7FDB3CF9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3689" y="1603070"/>
            <a:ext cx="10584168" cy="5010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More comprehensive &amp; sustainable dispute resolution: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300" dirty="0"/>
              <a:t> Mediation can address </a:t>
            </a:r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complex situations</a:t>
            </a:r>
            <a:r>
              <a:rPr lang="en-US" sz="2300" dirty="0"/>
              <a:t>, not just legal issues → incorporates perspectives beyond the case.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Greater acceptance </a:t>
            </a:r>
            <a:r>
              <a:rPr lang="en-US" sz="2300" dirty="0"/>
              <a:t>of the outcomes reflecting real parties’ interests (often ignored by courts) → leads to voluntary compliance, reducing need for enforcement, saving time &amp; costs.</a:t>
            </a:r>
          </a:p>
          <a:p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Forward-looking</a:t>
            </a:r>
            <a:r>
              <a:rPr lang="en-US" sz="2300" b="1" dirty="0"/>
              <a:t>:</a:t>
            </a:r>
            <a:r>
              <a:rPr lang="en-US" sz="2300" dirty="0"/>
              <a:t> preserves business relations &amp; focuses on future cooperation</a:t>
            </a:r>
          </a:p>
          <a:p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Confidentiality:  </a:t>
            </a:r>
            <a:r>
              <a:rPr lang="en-US" sz="2300" dirty="0"/>
              <a:t>caution required in SEP/FRAND regarding antitrust law</a:t>
            </a:r>
          </a:p>
          <a:p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Costs and speed: </a:t>
            </a:r>
            <a:r>
              <a:rPr lang="en-US" sz="2300" dirty="0"/>
              <a:t>faster and affordable especially for SMEs operating in FRAND-related disputes </a:t>
            </a:r>
          </a:p>
          <a:p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Even without settlement: </a:t>
            </a:r>
            <a:r>
              <a:rPr lang="en-US" sz="2300" dirty="0"/>
              <a:t>narrows issues &amp; clarifies facts</a:t>
            </a:r>
          </a:p>
          <a:p>
            <a:pPr lvl="2">
              <a:buFont typeface="Symbol" panose="05050102010706020507" pitchFamily="18" charset="2"/>
              <a:buChar char="-"/>
            </a:pPr>
            <a:endParaRPr lang="en-US" sz="1200" dirty="0"/>
          </a:p>
        </p:txBody>
      </p:sp>
      <p:pic>
        <p:nvPicPr>
          <p:cNvPr id="3" name="Grafik 2" descr="Lichter an mit einfarbiger Füllung">
            <a:extLst>
              <a:ext uri="{FF2B5EF4-FFF2-40B4-BE49-F238E27FC236}">
                <a16:creationId xmlns:a16="http://schemas.microsoft.com/office/drawing/2014/main" id="{F9380820-B116-B7BD-2086-29907FFBA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343" y="852104"/>
            <a:ext cx="1420022" cy="14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014B407-85E0-0A17-FAF8-13BDA9D892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2218" y="1057494"/>
            <a:ext cx="11053763" cy="352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294351"/>
                </a:solidFill>
              </a:defRPr>
            </a:lvl1pPr>
          </a:lstStyle>
          <a:p>
            <a:r>
              <a:rPr lang="en-US" b="1" spc="-150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Challenges of Mediation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031724-57D6-C0F2-9891-0077E51FA0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126" y="1540783"/>
            <a:ext cx="10390909" cy="4974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6D7683"/>
                </a:solidFill>
              </a:defRPr>
            </a:lvl1pPr>
            <a:lvl2pPr>
              <a:defRPr>
                <a:solidFill>
                  <a:srgbClr val="6D7683"/>
                </a:solidFill>
              </a:defRPr>
            </a:lvl2pPr>
            <a:lvl3pPr>
              <a:defRPr>
                <a:solidFill>
                  <a:srgbClr val="6D7683"/>
                </a:solidFill>
              </a:defRPr>
            </a:lvl3pPr>
            <a:lvl4pPr>
              <a:defRPr>
                <a:solidFill>
                  <a:srgbClr val="6D7683"/>
                </a:solidFill>
              </a:defRPr>
            </a:lvl4pPr>
            <a:lvl5pPr>
              <a:defRPr>
                <a:solidFill>
                  <a:srgbClr val="6D7683"/>
                </a:solidFill>
              </a:defRPr>
            </a:lvl5pPr>
          </a:lstStyle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Knowledge gap:</a:t>
            </a:r>
            <a:r>
              <a:rPr lang="en-US" sz="23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familiarity with ADR/mediation</a:t>
            </a:r>
          </a:p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Outcome not binding: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 court/arbitral settlement or binding agreement needed</a:t>
            </a:r>
          </a:p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Voluntary nature: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progress without willingness to negotiate – risk of delay tactics, trolling, misuse of information. Waste of time / cost if late termination due to long negotiations.</a:t>
            </a:r>
          </a:p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Mediator availability</a:t>
            </a:r>
            <a:r>
              <a:rPr lang="en-US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experts not always accessible in </a:t>
            </a:r>
            <a:r>
              <a:rPr lang="en-US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specialised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fields</a:t>
            </a:r>
          </a:p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 precedent value,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unlike state court judgments. </a:t>
            </a:r>
          </a:p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Courts as alternative: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proven expertise, speed, cost-efficiency (e.g. German patent courts). With UPC, another attractive option.</a:t>
            </a:r>
          </a:p>
          <a:p>
            <a:pPr algn="just"/>
            <a:r>
              <a:rPr lang="en-US" sz="23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Suitability depends on the situation and the parties: </a:t>
            </a: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sometimes rapid legal clarification more efficient than broad negotiations</a:t>
            </a:r>
          </a:p>
        </p:txBody>
      </p:sp>
      <p:pic>
        <p:nvPicPr>
          <p:cNvPr id="7" name="Grafik 6" descr="Klemmbrett teilweise ausgefüllt mit einfarbiger Füllung">
            <a:extLst>
              <a:ext uri="{FF2B5EF4-FFF2-40B4-BE49-F238E27FC236}">
                <a16:creationId xmlns:a16="http://schemas.microsoft.com/office/drawing/2014/main" id="{2742EBBA-46AD-3A29-D7C6-BC95F46A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2950" y="806887"/>
            <a:ext cx="1206063" cy="12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44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960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Open Sans</vt:lpstr>
      <vt:lpstr>Open Sans SemiBold</vt:lpstr>
      <vt:lpstr>Symbol</vt:lpstr>
      <vt:lpstr>Wingdings</vt:lpstr>
      <vt:lpstr>Tema de Office</vt:lpstr>
      <vt:lpstr>Tema de Office</vt:lpstr>
      <vt:lpstr>Tema de Office</vt:lpstr>
      <vt:lpstr>Tema de Office</vt:lpstr>
      <vt:lpstr>Tema de Office</vt:lpstr>
      <vt:lpstr>Mediation in Patent Matters</vt:lpstr>
      <vt:lpstr>Patent Litigation U.S. – China – UPC – Germany </vt:lpstr>
      <vt:lpstr>Patent infringement </vt:lpstr>
      <vt:lpstr>Growing relevance of ADR and especially Mediation </vt:lpstr>
      <vt:lpstr>PowerPoint Presentation</vt:lpstr>
      <vt:lpstr>Growing relevance of ADR and especially Mediation </vt:lpstr>
      <vt:lpstr>Why Mediation?  Significant advantages</vt:lpstr>
      <vt:lpstr>Why Mediation?  Significant advantages</vt:lpstr>
      <vt:lpstr>Challenges of Mediation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Arial Bold 36pt</dc:title>
  <dc:creator>GARCIA FIGUEROA Alicia</dc:creator>
  <cp:lastModifiedBy>SORIANO GONZALVO Javier</cp:lastModifiedBy>
  <cp:revision>37</cp:revision>
  <dcterms:created xsi:type="dcterms:W3CDTF">2022-01-18T15:08:34Z</dcterms:created>
  <dcterms:modified xsi:type="dcterms:W3CDTF">2025-10-02T13:03:29Z</dcterms:modified>
</cp:coreProperties>
</file>